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20" r:id="rId2"/>
    <p:sldId id="342" r:id="rId3"/>
    <p:sldId id="321" r:id="rId4"/>
    <p:sldId id="341" r:id="rId5"/>
    <p:sldId id="339" r:id="rId6"/>
    <p:sldId id="337" r:id="rId7"/>
    <p:sldId id="256" r:id="rId8"/>
    <p:sldId id="261" r:id="rId9"/>
    <p:sldId id="263" r:id="rId10"/>
    <p:sldId id="264" r:id="rId11"/>
    <p:sldId id="259" r:id="rId12"/>
    <p:sldId id="257" r:id="rId13"/>
    <p:sldId id="258" r:id="rId14"/>
    <p:sldId id="346" r:id="rId15"/>
    <p:sldId id="345" r:id="rId16"/>
    <p:sldId id="348" r:id="rId17"/>
    <p:sldId id="349" r:id="rId18"/>
    <p:sldId id="347" r:id="rId19"/>
    <p:sldId id="340" r:id="rId20"/>
    <p:sldId id="336" r:id="rId21"/>
    <p:sldId id="319" r:id="rId22"/>
    <p:sldId id="318" r:id="rId23"/>
    <p:sldId id="328" r:id="rId2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87" autoAdjust="0"/>
    <p:restoredTop sz="89606" autoAdjust="0"/>
  </p:normalViewPr>
  <p:slideViewPr>
    <p:cSldViewPr snapToGrid="0">
      <p:cViewPr>
        <p:scale>
          <a:sx n="100" d="100"/>
          <a:sy n="100" d="100"/>
        </p:scale>
        <p:origin x="546" y="7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B9820-A6C8-499F-ADA5-95627753C04B}" type="datetimeFigureOut">
              <a:rPr lang="nl-NL" smtClean="0"/>
              <a:pPr/>
              <a:t>16-5-2019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D7F6C-2177-4E65-998C-B4D88D06170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070952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/>
              <a:t/>
            </a:r>
            <a:br>
              <a:rPr lang="nl-NL" baseline="0" dirty="0"/>
            </a:b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D4372-EC87-4477-93D3-260F90595CE7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444048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/>
              <a:t/>
            </a:r>
            <a:br>
              <a:rPr lang="nl-NL" baseline="0" dirty="0"/>
            </a:b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D4372-EC87-4477-93D3-260F90595CE7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16974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/>
              <a:t/>
            </a:r>
            <a:br>
              <a:rPr lang="nl-NL" baseline="0" dirty="0"/>
            </a:b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D4372-EC87-4477-93D3-260F90595CE7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525077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Ø"/>
            </a:pPr>
            <a:r>
              <a:rPr lang="nl-NL" sz="1200" dirty="0"/>
              <a:t>2011 regionaal bod windenergie west Brabant 320 MW waarvan 100 MW in A16 zone</a:t>
            </a:r>
            <a:br>
              <a:rPr lang="nl-NL" sz="1200" dirty="0"/>
            </a:br>
            <a:r>
              <a:rPr lang="nl-NL" sz="1200" dirty="0"/>
              <a:t>HELDERE OPGAVE</a:t>
            </a:r>
            <a:br>
              <a:rPr lang="nl-NL" sz="1200" dirty="0"/>
            </a:br>
            <a:endParaRPr lang="nl-NL" sz="1200" dirty="0"/>
          </a:p>
          <a:p>
            <a:pPr marL="171450" indent="-171450">
              <a:buFont typeface="Wingdings" pitchFamily="2" charset="2"/>
              <a:buChar char="Ø"/>
            </a:pPr>
            <a:r>
              <a:rPr lang="nl-NL" sz="1200" dirty="0"/>
              <a:t>&gt; 100 MW = RIJKS</a:t>
            </a:r>
            <a:r>
              <a:rPr lang="nl-NL" sz="1200" baseline="0" dirty="0"/>
              <a:t> COORDINATIE</a:t>
            </a:r>
            <a:br>
              <a:rPr lang="nl-NL" sz="1200" baseline="0" dirty="0"/>
            </a:br>
            <a:r>
              <a:rPr lang="nl-NL" sz="1200" baseline="0" dirty="0"/>
              <a:t>op verzoek van gemeenten is er PROVINCIALE Coördinatie, het Rijk heeft de provincie gemachtigd.</a:t>
            </a:r>
          </a:p>
          <a:p>
            <a:pPr marL="171450" indent="-171450">
              <a:buFont typeface="Wingdings" pitchFamily="2" charset="2"/>
              <a:buChar char="Ø"/>
            </a:pPr>
            <a:endParaRPr lang="nl-NL" sz="1200" baseline="0" dirty="0"/>
          </a:p>
          <a:p>
            <a:pPr marL="171450" indent="-171450">
              <a:buFont typeface="Wingdings" pitchFamily="2" charset="2"/>
              <a:buChar char="Ø"/>
            </a:pPr>
            <a:r>
              <a:rPr lang="nl-NL" dirty="0"/>
              <a:t>Op 1 december 2015 hebben de vier gemeenten en de provincie een Convenant Wind A16 gesloten met de volgende afspraken:</a:t>
            </a:r>
            <a:r>
              <a:rPr lang="nl-NL" baseline="0" dirty="0"/>
              <a:t> </a:t>
            </a:r>
            <a:endParaRPr lang="nl-NL" dirty="0"/>
          </a:p>
          <a:p>
            <a:r>
              <a:rPr lang="nl-NL" sz="1300" dirty="0"/>
              <a:t>- </a:t>
            </a:r>
            <a:r>
              <a:rPr lang="nl-NL" dirty="0"/>
              <a:t>Minimaal 100 MW langs de A16 (&lt; ca. 1 km):</a:t>
            </a:r>
            <a:r>
              <a:rPr lang="nl-NL" baseline="0" dirty="0"/>
              <a:t>    regie </a:t>
            </a:r>
            <a:r>
              <a:rPr lang="nl-NL" u="sng" dirty="0">
                <a:solidFill>
                  <a:srgbClr val="FF0000"/>
                </a:solidFill>
              </a:rPr>
              <a:t>provincie (</a:t>
            </a:r>
            <a:r>
              <a:rPr lang="nl-NL" dirty="0">
                <a:solidFill>
                  <a:srgbClr val="FF0000"/>
                </a:solidFill>
              </a:rPr>
              <a:t>en 4 gemeenten)</a:t>
            </a:r>
          </a:p>
          <a:p>
            <a:pPr defTabSz="477637">
              <a:defRPr/>
            </a:pPr>
            <a:r>
              <a:rPr lang="nl-NL" dirty="0"/>
              <a:t>-</a:t>
            </a:r>
            <a:r>
              <a:rPr lang="nl-NL" baseline="0" dirty="0"/>
              <a:t> </a:t>
            </a:r>
            <a:r>
              <a:rPr lang="nl-NL" dirty="0"/>
              <a:t>Landschappelijke kwaliteit is</a:t>
            </a:r>
            <a:r>
              <a:rPr lang="nl-NL" baseline="0" dirty="0"/>
              <a:t> belangrijk</a:t>
            </a:r>
            <a:endParaRPr lang="nl-NL" dirty="0"/>
          </a:p>
          <a:p>
            <a:pPr defTabSz="477637">
              <a:defRPr/>
            </a:pPr>
            <a:r>
              <a:rPr lang="nl-NL" dirty="0"/>
              <a:t>- Lokale participatie: windmolens als middel</a:t>
            </a:r>
            <a:r>
              <a:rPr lang="nl-NL" baseline="0" dirty="0"/>
              <a:t> :      regie  </a:t>
            </a:r>
            <a:r>
              <a:rPr lang="nl-NL" u="sng" dirty="0">
                <a:solidFill>
                  <a:srgbClr val="FF0000"/>
                </a:solidFill>
              </a:rPr>
              <a:t>4 gemeenten </a:t>
            </a:r>
            <a:r>
              <a:rPr lang="nl-NL" dirty="0">
                <a:solidFill>
                  <a:srgbClr val="FF0000"/>
                </a:solidFill>
              </a:rPr>
              <a:t>(en provincie)</a:t>
            </a:r>
          </a:p>
          <a:p>
            <a:pPr defTabSz="477637">
              <a:defRPr/>
            </a:pPr>
            <a:r>
              <a:rPr lang="nl-NL" dirty="0"/>
              <a:t>- Bewoners/stakeholders optimaal betrekken</a:t>
            </a:r>
          </a:p>
          <a:p>
            <a:endParaRPr lang="nl-NL" sz="13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300" dirty="0"/>
              <a:t>Door intensieve samenwerking is de ruimtelijk inpassing van 100MW geoptimaliseerd. </a:t>
            </a:r>
            <a:br>
              <a:rPr lang="nl-NL" sz="1300" dirty="0"/>
            </a:br>
            <a:r>
              <a:rPr lang="nl-NL" sz="1300" dirty="0"/>
              <a:t>Nota reikwijdte en detail</a:t>
            </a:r>
            <a:r>
              <a:rPr lang="nl-NL" sz="1300" baseline="0" dirty="0"/>
              <a:t> </a:t>
            </a:r>
            <a:br>
              <a:rPr lang="nl-NL" sz="1300" baseline="0" dirty="0"/>
            </a:br>
            <a:r>
              <a:rPr lang="nl-NL" sz="1300" baseline="0" dirty="0" err="1"/>
              <a:t>mer</a:t>
            </a:r>
            <a:r>
              <a:rPr lang="nl-NL" sz="1300" baseline="0" dirty="0"/>
              <a:t/>
            </a:r>
            <a:br>
              <a:rPr lang="nl-NL" sz="1300" baseline="0" dirty="0"/>
            </a:br>
            <a:r>
              <a:rPr lang="nl-NL" sz="1300" baseline="0" dirty="0"/>
              <a:t>het voorkeursalternatief 2017 </a:t>
            </a:r>
            <a:br>
              <a:rPr lang="nl-NL" sz="1300" baseline="0" dirty="0"/>
            </a:br>
            <a:r>
              <a:rPr lang="nl-NL" sz="1300" baseline="0" dirty="0"/>
              <a:t>PIP 2018</a:t>
            </a:r>
            <a:endParaRPr lang="nl-NL" sz="1300" dirty="0"/>
          </a:p>
          <a:p>
            <a:r>
              <a:rPr lang="nl-NL" sz="1300" dirty="0"/>
              <a:t/>
            </a:r>
            <a:br>
              <a:rPr lang="nl-NL" sz="1300" dirty="0"/>
            </a:br>
            <a:r>
              <a:rPr lang="nl-NL" sz="1300" dirty="0"/>
              <a:t>We zijn er in geslaagd om via het stellen van sociale randvoorwaarden </a:t>
            </a:r>
          </a:p>
          <a:p>
            <a:r>
              <a:rPr lang="nl-NL" sz="1300" dirty="0"/>
              <a:t>een veel betere invulling te kunnen krijgen van onze eigen CO2 reductie doelstelling </a:t>
            </a:r>
          </a:p>
          <a:p>
            <a:r>
              <a:rPr lang="nl-NL" sz="1300" dirty="0"/>
              <a:t>EN om de belangen van inwoners en bedrijven beter te kunnen behartigen.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0DF30-7DE4-3546-AE59-3DC3717F186F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298814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Toelichting landschap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D4372-EC87-4477-93D3-260F90595CE7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551826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/>
              <a:t>Meerderheid in de politiek:</a:t>
            </a:r>
            <a:br>
              <a:rPr lang="nl-NL" baseline="0" dirty="0"/>
            </a:br>
            <a:r>
              <a:rPr lang="nl-NL" baseline="0" dirty="0"/>
              <a:t>Citaat van een raadslid “Niemand wil een windmolen in zijn achtertuin, maar dit moet gebeuren”</a:t>
            </a:r>
            <a:br>
              <a:rPr lang="nl-NL" baseline="0" dirty="0"/>
            </a:br>
            <a:r>
              <a:rPr lang="nl-NL" baseline="0" dirty="0"/>
              <a:t>Citaat van een statenlid “al eeuwenlang is het Nederlands landschap veranderd als gevolg van onze Energiebehoefte: koren en watermolens, turfwinning. Ook de nieuwe windmolens zullen ons landschap ingrijpend veranderen. Ik troost mij met de gedachte dat wij met dit besluit het landschap TIJDELIJK veranderen.”</a:t>
            </a:r>
            <a:br>
              <a:rPr lang="nl-NL" baseline="0" dirty="0"/>
            </a:br>
            <a:endParaRPr lang="nl-NL" baseline="0" dirty="0"/>
          </a:p>
          <a:p>
            <a:r>
              <a:rPr lang="nl-NL" baseline="0" dirty="0"/>
              <a:t>Publiek/Klankbord:</a:t>
            </a:r>
            <a:br>
              <a:rPr lang="nl-NL" baseline="0" dirty="0"/>
            </a:br>
            <a:r>
              <a:rPr lang="nl-NL" baseline="0" dirty="0"/>
              <a:t>Tijdelijk is relatief: in dit geval 25 jaar.</a:t>
            </a:r>
            <a:br>
              <a:rPr lang="nl-NL" baseline="0" dirty="0"/>
            </a:br>
            <a:r>
              <a:rPr lang="nl-NL" baseline="0" dirty="0"/>
              <a:t>Diverse emotionele bewonersavonden, </a:t>
            </a:r>
            <a:r>
              <a:rPr lang="nl-NL" baseline="0" dirty="0" err="1"/>
              <a:t>hazeldonk</a:t>
            </a:r>
            <a:r>
              <a:rPr lang="nl-NL" baseline="0" dirty="0"/>
              <a:t> staan 13 molens, wij gaan er 8 bijplaatsen.</a:t>
            </a:r>
          </a:p>
          <a:p>
            <a:r>
              <a:rPr lang="nl-NL" baseline="0" dirty="0"/>
              <a:t>Uitleggen, betrekken, uitleggen, betrekken.</a:t>
            </a:r>
          </a:p>
          <a:p>
            <a:r>
              <a:rPr lang="nl-NL" baseline="0" dirty="0"/>
              <a:t>Sentiment klankbordgroep concept VKA : er is geen beste opstelling, dit is de “minst slechte opstelling”.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/>
              <a:t>Afgesloten met applaus </a:t>
            </a:r>
            <a:br>
              <a:rPr lang="nl-NL" baseline="0" dirty="0"/>
            </a:br>
            <a:r>
              <a:rPr lang="nl-NL" baseline="0" dirty="0"/>
              <a:t>Opvallend is dat de omgeving / klankbordgroep heeft gepleit </a:t>
            </a:r>
            <a:r>
              <a:rPr lang="nl-NL" u="sng" baseline="0" dirty="0"/>
              <a:t>voor hoge molens </a:t>
            </a:r>
            <a:r>
              <a:rPr lang="nl-NL" baseline="0" dirty="0"/>
              <a:t>i.p.v. meer kleinere molens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/>
              <a:t>Unaniem voor voorstel direct omwonenden participatie: burenregeling.</a:t>
            </a:r>
            <a:br>
              <a:rPr lang="nl-NL" baseline="0" dirty="0"/>
            </a:br>
            <a:endParaRPr lang="nl-NL" baseline="0" dirty="0"/>
          </a:p>
          <a:p>
            <a:r>
              <a:rPr lang="nl-NL" baseline="0" dirty="0"/>
              <a:t>Ontwikkelaars hebben grond positie. </a:t>
            </a:r>
            <a:br>
              <a:rPr lang="nl-NL" baseline="0" dirty="0"/>
            </a:br>
            <a:r>
              <a:rPr lang="nl-NL" baseline="0" dirty="0"/>
              <a:t>Grondeigenaren krijgen ca 30-40 k€ per jaar aan grondvergoeding</a:t>
            </a:r>
          </a:p>
          <a:p>
            <a:pPr defTabSz="990752">
              <a:defRPr/>
            </a:pPr>
            <a:endParaRPr lang="nl-NL" baseline="0" dirty="0"/>
          </a:p>
          <a:p>
            <a:pPr defTabSz="990752">
              <a:defRPr/>
            </a:pPr>
            <a:r>
              <a:rPr lang="nl-NL" baseline="0" dirty="0"/>
              <a:t>Inzet green deal overheid en ontwikkelaars : Lasten lokaal ook lusten lokaal ! </a:t>
            </a:r>
          </a:p>
          <a:p>
            <a:pPr defTabSz="990752">
              <a:defRPr/>
            </a:pPr>
            <a:r>
              <a:rPr lang="nl-NL" baseline="0" dirty="0"/>
              <a:t>Lokale participatie </a:t>
            </a:r>
            <a:r>
              <a:rPr lang="nl-NL" baseline="0" dirty="0" err="1"/>
              <a:t>tbv</a:t>
            </a:r>
            <a:r>
              <a:rPr lang="nl-NL" baseline="0" dirty="0"/>
              <a:t> acceptatie:  </a:t>
            </a:r>
            <a:br>
              <a:rPr lang="nl-NL" baseline="0" dirty="0"/>
            </a:br>
            <a:r>
              <a:rPr lang="nl-NL" baseline="0" dirty="0"/>
              <a:t>van draagvlak zal nooit sprake zijn.</a:t>
            </a:r>
          </a:p>
          <a:p>
            <a:pPr marL="185766" indent="-185766" defTabSz="990752">
              <a:buFontTx/>
              <a:buChar char="-"/>
              <a:defRPr/>
            </a:pPr>
            <a:r>
              <a:rPr lang="nl-NL" baseline="0" dirty="0"/>
              <a:t>Dorpsmolens : 25% van de ontwikkelrechten  in handen van omgeving</a:t>
            </a:r>
          </a:p>
          <a:p>
            <a:pPr marL="185766" indent="-185766" defTabSz="990752">
              <a:buFontTx/>
              <a:buChar char="-"/>
              <a:defRPr/>
            </a:pPr>
            <a:r>
              <a:rPr lang="nl-NL" baseline="0" dirty="0"/>
              <a:t>€ 0,50 per MWh naar directe omgeving/omwonenden</a:t>
            </a:r>
          </a:p>
          <a:p>
            <a:pPr marL="185766" indent="-185766" defTabSz="990752">
              <a:buFontTx/>
              <a:buChar char="-"/>
              <a:defRPr/>
            </a:pPr>
            <a:r>
              <a:rPr lang="nl-NL" baseline="0" dirty="0"/>
              <a:t>Financiële participatie: 1] obligatie uitgifte 2] windcertificaten (windcentrale model) 3] postcoderoos (belastingvoordeel </a:t>
            </a:r>
            <a:r>
              <a:rPr lang="nl-NL" baseline="0" dirty="0" err="1"/>
              <a:t>cooperatievorm</a:t>
            </a:r>
            <a:r>
              <a:rPr lang="nl-NL" baseline="0" dirty="0"/>
              <a:t>)</a:t>
            </a:r>
          </a:p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D4372-EC87-4477-93D3-260F90595CE7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729979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Uit concept </a:t>
            </a:r>
            <a:r>
              <a:rPr lang="nl-NL" dirty="0" err="1"/>
              <a:t>mer</a:t>
            </a:r>
            <a:r>
              <a:rPr lang="nl-NL" dirty="0"/>
              <a:t>, inmiddels nieuwe digitale </a:t>
            </a:r>
            <a:r>
              <a:rPr lang="nl-NL" dirty="0" err="1"/>
              <a:t>mer</a:t>
            </a:r>
            <a:r>
              <a:rPr lang="nl-NL" dirty="0"/>
              <a:t>, eerste in Nederland !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D4372-EC87-4477-93D3-260F90595CE7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638501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DC569EA-40B9-4223-9D38-8A5D7A7FC8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64A810FD-D8EE-4A6A-981B-FDB2F597C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57F8C37A-8EE5-4FBC-805D-7F4E7335B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DE2EE-3D69-4260-8ED4-11425C2546BB}" type="datetimeFigureOut">
              <a:rPr lang="nl-NL" smtClean="0"/>
              <a:pPr/>
              <a:t>16-5-2019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44D51C16-EFDC-4F49-89A2-071786D78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B00EC3E6-20F9-4D9B-8793-C0B63B0B2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C919-CBFD-4F92-95A1-54C3285AD5AD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191926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77B12B7-7895-4DE7-9524-7AAE0EFAE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0180DA76-5C0A-4CA0-B662-90A4821C3D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6D45AEEC-8C1C-42F0-8B62-4CD7D31E4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DE2EE-3D69-4260-8ED4-11425C2546BB}" type="datetimeFigureOut">
              <a:rPr lang="nl-NL" smtClean="0"/>
              <a:pPr/>
              <a:t>16-5-2019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123D82D1-0E35-45C8-B73F-1295B53EC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ED2DED9F-FA42-43B5-9829-AABF3A9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C919-CBFD-4F92-95A1-54C3285AD5AD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39537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xmlns="" id="{93195598-D7BE-4A1C-ADD8-DA8A86B7D6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462B73B4-09C3-43AA-B11E-134FFA64F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D80F851C-CD5D-4BF2-9058-D9C7A4460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DE2EE-3D69-4260-8ED4-11425C2546BB}" type="datetimeFigureOut">
              <a:rPr lang="nl-NL" smtClean="0"/>
              <a:pPr/>
              <a:t>16-5-2019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91C679A6-C04F-46EB-96C2-E3BA126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BA4D4351-A718-493C-A789-6EFE36CCB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C919-CBFD-4F92-95A1-54C3285AD5AD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385372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F6E47-6E37-4A7B-8A17-8A60AE557596}" type="datetimeFigureOut">
              <a:rPr lang="nl-NL" smtClean="0"/>
              <a:pPr/>
              <a:t>16-5-2019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9A06-E305-4755-8CCF-AD4EA2D2DD03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4075358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63DF4DA-598C-4187-A716-40384BB24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C2ED3B1E-D42E-4BD8-B149-6AB18A551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C174F66C-E235-46B5-846F-A92AD585C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DE2EE-3D69-4260-8ED4-11425C2546BB}" type="datetimeFigureOut">
              <a:rPr lang="nl-NL" smtClean="0"/>
              <a:pPr/>
              <a:t>16-5-2019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46B97F09-21AB-4D55-8CC2-1F9EF5A46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02A8EB95-AA84-4589-A50C-9F5ECBC44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C919-CBFD-4F92-95A1-54C3285AD5AD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163111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256727E-B27E-4106-B9A6-2C4DAC75D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D665BF2F-5DDE-491C-A42E-472AB28FA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7B496E3F-CE5E-48EB-942C-16236868B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DE2EE-3D69-4260-8ED4-11425C2546BB}" type="datetimeFigureOut">
              <a:rPr lang="nl-NL" smtClean="0"/>
              <a:pPr/>
              <a:t>16-5-2019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42FC970B-9597-4B57-BEAC-4D6C1DF7E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FABAD9E2-D718-4EDC-A0DD-9AE5597F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C919-CBFD-4F92-95A1-54C3285AD5AD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363230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EC8654E-F225-4DCB-BD1D-F5BD6B649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2098E3EA-3601-4AE8-9BEE-EC7BE18274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D2CD5659-7FC6-4D76-B5FD-C25ED757F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C89CD099-20D4-42DE-A5A3-25CEAC925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DE2EE-3D69-4260-8ED4-11425C2546BB}" type="datetimeFigureOut">
              <a:rPr lang="nl-NL" smtClean="0"/>
              <a:pPr/>
              <a:t>16-5-2019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ACBD9C4B-00E9-42DE-A831-632AE2C7B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06D702E0-5999-407A-9F1B-AA203176B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C919-CBFD-4F92-95A1-54C3285AD5AD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088845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6608D27-819D-42DB-A0E3-7A060E912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B1A727DF-36D4-4AB5-9563-3CF1AAAEC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BC25F433-169D-4BCB-97AF-38EB3D510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63AA0AD1-AF10-4BF9-A05A-C65B115B1B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xmlns="" id="{4F2B6E00-8702-467C-B346-4C4BDC01D9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xmlns="" id="{C18BCC9B-BE11-4F27-955B-C77A7021C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DE2EE-3D69-4260-8ED4-11425C2546BB}" type="datetimeFigureOut">
              <a:rPr lang="nl-NL" smtClean="0"/>
              <a:pPr/>
              <a:t>16-5-2019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xmlns="" id="{FC60A35B-8F62-4531-A8A5-8CCEC6C5B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xmlns="" id="{68406109-0E04-4B9F-9B9A-827BB722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C919-CBFD-4F92-95A1-54C3285AD5AD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458178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5FE955B-C647-498D-8892-D1A8E4BDB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xmlns="" id="{E4754DDA-1A77-4953-A0EA-E8D8F20D2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DE2EE-3D69-4260-8ED4-11425C2546BB}" type="datetimeFigureOut">
              <a:rPr lang="nl-NL" smtClean="0"/>
              <a:pPr/>
              <a:t>16-5-2019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629C0A35-6584-476F-8844-CA0E740B3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F9489199-6244-4387-BD2A-CA7849D1F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C919-CBFD-4F92-95A1-54C3285AD5AD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993178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="" id="{D5181DC6-24A5-40CF-B5B6-E7001CB5D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DE2EE-3D69-4260-8ED4-11425C2546BB}" type="datetimeFigureOut">
              <a:rPr lang="nl-NL" smtClean="0"/>
              <a:pPr/>
              <a:t>16-5-2019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="" id="{2BAE1826-CE97-4D30-AF2B-91DAE8E64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2C8C1CD2-7100-41A2-A4E1-A041C92B3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C919-CBFD-4F92-95A1-54C3285AD5AD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766057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856E7F3-575A-406E-9B3C-5216DC3FD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F732CF7F-683B-4EB2-B6F1-391A74A86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9CE713C2-577E-4588-89D9-D8A6D63C3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88D2C472-C765-4D5D-BE10-0B262BBC9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DE2EE-3D69-4260-8ED4-11425C2546BB}" type="datetimeFigureOut">
              <a:rPr lang="nl-NL" smtClean="0"/>
              <a:pPr/>
              <a:t>16-5-2019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DD86F146-B46A-48E4-9C3A-B674B8739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EDE2BC3D-1403-4D7A-967C-3ED7B7A78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C919-CBFD-4F92-95A1-54C3285AD5AD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775233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6FE675D-1E9D-4445-B8CE-9F219FE66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xmlns="" id="{85CA7501-65ED-4F78-B2E0-ABFB57FE79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49963287-00E4-4276-BEF8-FFCEBE380C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A7A4F66C-3B3C-424D-8555-119FC1B62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DE2EE-3D69-4260-8ED4-11425C2546BB}" type="datetimeFigureOut">
              <a:rPr lang="nl-NL" smtClean="0"/>
              <a:pPr/>
              <a:t>16-5-2019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EA8FFA50-B69D-430E-AE8A-9F384FBCA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4487F7FC-824A-4823-832C-99BCD29C9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C919-CBFD-4F92-95A1-54C3285AD5AD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984664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xmlns="" id="{4E111722-39F1-41B4-9DCE-08714E76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57B4E2DC-25E9-4953-96A1-0FA45564B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CC21B197-BCF3-4CE2-A744-73AF5FD606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DE2EE-3D69-4260-8ED4-11425C2546BB}" type="datetimeFigureOut">
              <a:rPr lang="nl-NL" smtClean="0"/>
              <a:pPr/>
              <a:t>16-5-2019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F1071711-5194-42F7-8947-A5ABDA68D6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0CB60121-9BB0-4BC8-A6ED-D500C28AE2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0C919-CBFD-4F92-95A1-54C3285AD5AD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804554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nergiea16.nl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abant.nl/windenergieA16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hyperlink" Target="http://www.energiea16.nl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26" t="9214" r="75856" b="7555"/>
          <a:stretch/>
        </p:blipFill>
        <p:spPr bwMode="auto">
          <a:xfrm>
            <a:off x="2063553" y="1052737"/>
            <a:ext cx="2053177" cy="5162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5084887" y="944738"/>
            <a:ext cx="647476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/>
              <a:t/>
            </a:r>
            <a:br>
              <a:rPr lang="nl-NL" sz="4800" b="1" dirty="0"/>
            </a:br>
            <a:endParaRPr lang="nl-NL" sz="4800" b="1" dirty="0"/>
          </a:p>
          <a:p>
            <a:r>
              <a:rPr lang="nl-NL" sz="2800" dirty="0"/>
              <a:t>28 windmolens </a:t>
            </a:r>
            <a:br>
              <a:rPr lang="nl-NL" sz="2800" dirty="0"/>
            </a:br>
            <a:r>
              <a:rPr lang="nl-NL" sz="2800" dirty="0"/>
              <a:t>als middel voor de lokale Energietransitie</a:t>
            </a:r>
            <a:endParaRPr lang="nl-NL" sz="2800" b="1" dirty="0"/>
          </a:p>
        </p:txBody>
      </p:sp>
      <p:sp>
        <p:nvSpPr>
          <p:cNvPr id="7" name="Tekstvak 6"/>
          <p:cNvSpPr txBox="1"/>
          <p:nvPr/>
        </p:nvSpPr>
        <p:spPr>
          <a:xfrm>
            <a:off x="5084887" y="4581129"/>
            <a:ext cx="69524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/>
            </a:r>
            <a:br>
              <a:rPr lang="nl-NL" sz="2400" b="1" dirty="0"/>
            </a:br>
            <a:endParaRPr lang="nl-NL" sz="2400" b="1" dirty="0"/>
          </a:p>
          <a:p>
            <a:r>
              <a:rPr lang="nl-NL" sz="2400" b="1" dirty="0"/>
              <a:t>		Werkeenheid Energie A16</a:t>
            </a:r>
          </a:p>
          <a:p>
            <a:r>
              <a:rPr lang="nl-NL" b="1" dirty="0"/>
              <a:t>		Jurgen Roovers 	projectleider participatie A16  </a:t>
            </a:r>
            <a:br>
              <a:rPr lang="nl-NL" b="1" dirty="0"/>
            </a:br>
            <a:r>
              <a:rPr lang="nl-NL" b="1" dirty="0"/>
              <a:t>		Derk Hueting     	energie adviseur </a:t>
            </a:r>
          </a:p>
          <a:p>
            <a:pPr algn="r"/>
            <a:r>
              <a:rPr lang="nl-NL" b="1" dirty="0"/>
              <a:t>17 mei 2019 </a:t>
            </a:r>
            <a:br>
              <a:rPr lang="nl-NL" b="1" dirty="0"/>
            </a:br>
            <a:endParaRPr lang="nl-NL" sz="1400" b="1" dirty="0"/>
          </a:p>
        </p:txBody>
      </p:sp>
      <p:pic>
        <p:nvPicPr>
          <p:cNvPr id="6" name="Afbeelding 5" descr="Afbeelding met illustratie&#10;&#10;Beschrijving is gegenereerd met zeer hoge betrouwbaarheid">
            <a:extLst>
              <a:ext uri="{FF2B5EF4-FFF2-40B4-BE49-F238E27FC236}">
                <a16:creationId xmlns:a16="http://schemas.microsoft.com/office/drawing/2014/main" xmlns="" id="{517A232C-3D69-47FD-B9C1-1D3630AD31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4887" y="548762"/>
            <a:ext cx="2887275" cy="100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8248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LEA’s</a:t>
            </a:r>
            <a:r>
              <a:rPr lang="nl-NL" dirty="0"/>
              <a:t> in een </a:t>
            </a:r>
            <a:r>
              <a:rPr lang="nl-NL" dirty="0" err="1"/>
              <a:t>notedop</a:t>
            </a:r>
            <a:endParaRPr lang="nl-N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043" r="36318" b="1369"/>
          <a:stretch/>
        </p:blipFill>
        <p:spPr bwMode="auto">
          <a:xfrm>
            <a:off x="3040191" y="1700808"/>
            <a:ext cx="2700000" cy="44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1524000" y="1840359"/>
            <a:ext cx="1475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+mj-lt"/>
              </a:rPr>
              <a:t>Moerdijk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1524000" y="2228546"/>
            <a:ext cx="1475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err="1">
                <a:latin typeface="+mj-lt"/>
              </a:rPr>
              <a:t>Z’bergschenhoek</a:t>
            </a:r>
            <a:endParaRPr lang="nl-NL" sz="1400" dirty="0">
              <a:latin typeface="+mj-lt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1524000" y="2529027"/>
            <a:ext cx="1475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+mj-lt"/>
              </a:rPr>
              <a:t>Langeweg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1524000" y="2852767"/>
            <a:ext cx="1475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+mj-lt"/>
              </a:rPr>
              <a:t>Hooge Zwaluwe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1524000" y="3166437"/>
            <a:ext cx="1547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+mj-lt"/>
              </a:rPr>
              <a:t>Lage Zwaluwe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1526875" y="3474214"/>
            <a:ext cx="1472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+mj-lt"/>
              </a:rPr>
              <a:t>Wagenberg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1526875" y="3781988"/>
            <a:ext cx="1544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+mj-lt"/>
              </a:rPr>
              <a:t>Terheijden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1524000" y="4108325"/>
            <a:ext cx="1547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+mj-lt"/>
              </a:rPr>
              <a:t>Haagse Beemden</a:t>
            </a:r>
          </a:p>
        </p:txBody>
      </p:sp>
      <p:sp>
        <p:nvSpPr>
          <p:cNvPr id="21" name="Tekstvak 20"/>
          <p:cNvSpPr txBox="1"/>
          <p:nvPr/>
        </p:nvSpPr>
        <p:spPr>
          <a:xfrm>
            <a:off x="1526876" y="4416102"/>
            <a:ext cx="1544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+mj-lt"/>
              </a:rPr>
              <a:t>Prinsenbeek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1526876" y="4742309"/>
            <a:ext cx="1472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+mj-lt"/>
              </a:rPr>
              <a:t>Princenhage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1526875" y="5050086"/>
            <a:ext cx="1544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+mj-lt"/>
              </a:rPr>
              <a:t>Breda </a:t>
            </a:r>
            <a:r>
              <a:rPr lang="nl-NL" sz="1400" dirty="0" err="1">
                <a:latin typeface="+mj-lt"/>
              </a:rPr>
              <a:t>Zuid-West</a:t>
            </a:r>
            <a:endParaRPr lang="nl-NL" sz="1400" dirty="0">
              <a:latin typeface="+mj-lt"/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1526876" y="5357863"/>
            <a:ext cx="1544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latin typeface="+mj-lt"/>
              </a:rPr>
              <a:t>Zundert</a:t>
            </a:r>
          </a:p>
        </p:txBody>
      </p:sp>
      <p:cxnSp>
        <p:nvCxnSpPr>
          <p:cNvPr id="28" name="Rechte verbindingslijn met pijl 27"/>
          <p:cNvCxnSpPr/>
          <p:nvPr/>
        </p:nvCxnSpPr>
        <p:spPr>
          <a:xfrm>
            <a:off x="2567608" y="1994246"/>
            <a:ext cx="936104" cy="0"/>
          </a:xfrm>
          <a:prstGeom prst="straightConnector1">
            <a:avLst/>
          </a:prstGeom>
          <a:ln w="28575" cap="rnd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met pijl 29"/>
          <p:cNvCxnSpPr/>
          <p:nvPr/>
        </p:nvCxnSpPr>
        <p:spPr>
          <a:xfrm flipV="1">
            <a:off x="2916077" y="2276873"/>
            <a:ext cx="936104" cy="105561"/>
          </a:xfrm>
          <a:prstGeom prst="straightConnector1">
            <a:avLst/>
          </a:prstGeom>
          <a:ln w="28575" cap="rnd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met pijl 30"/>
          <p:cNvCxnSpPr/>
          <p:nvPr/>
        </p:nvCxnSpPr>
        <p:spPr>
          <a:xfrm flipV="1">
            <a:off x="2459008" y="2682915"/>
            <a:ext cx="1332737" cy="1"/>
          </a:xfrm>
          <a:prstGeom prst="straightConnector1">
            <a:avLst/>
          </a:prstGeom>
          <a:ln w="28575" cap="rnd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met pijl 31"/>
          <p:cNvCxnSpPr/>
          <p:nvPr/>
        </p:nvCxnSpPr>
        <p:spPr>
          <a:xfrm>
            <a:off x="2404356" y="5511751"/>
            <a:ext cx="1747428" cy="153889"/>
          </a:xfrm>
          <a:prstGeom prst="straightConnector1">
            <a:avLst/>
          </a:prstGeom>
          <a:ln w="28575" cap="rnd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Afbeelding 3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7968" y="1840358"/>
            <a:ext cx="4860032" cy="2267966"/>
          </a:xfrm>
          <a:prstGeom prst="rect">
            <a:avLst/>
          </a:prstGeom>
          <a:noFill/>
        </p:spPr>
      </p:pic>
      <p:sp>
        <p:nvSpPr>
          <p:cNvPr id="35" name="PIJL-RECHTS 34"/>
          <p:cNvSpPr/>
          <p:nvPr/>
        </p:nvSpPr>
        <p:spPr>
          <a:xfrm>
            <a:off x="5735960" y="2423581"/>
            <a:ext cx="360040" cy="4452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PIJL-OMLAAG 36"/>
          <p:cNvSpPr/>
          <p:nvPr/>
        </p:nvSpPr>
        <p:spPr>
          <a:xfrm>
            <a:off x="7854435" y="4168825"/>
            <a:ext cx="576064" cy="4011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Tekstvak 37"/>
          <p:cNvSpPr txBox="1"/>
          <p:nvPr/>
        </p:nvSpPr>
        <p:spPr>
          <a:xfrm>
            <a:off x="6672064" y="4938575"/>
            <a:ext cx="30963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Sleutelprojecten:</a:t>
            </a:r>
          </a:p>
          <a:p>
            <a:pPr marL="342900" indent="-342900">
              <a:buAutoNum type="arabicPeriod"/>
            </a:pPr>
            <a:r>
              <a:rPr lang="nl-NL" dirty="0"/>
              <a:t>Woningisolatie/zon-op-dak</a:t>
            </a:r>
          </a:p>
          <a:p>
            <a:pPr marL="342900" indent="-342900">
              <a:buAutoNum type="arabicPeriod"/>
            </a:pPr>
            <a:r>
              <a:rPr lang="nl-NL" dirty="0"/>
              <a:t>Collectief zon</a:t>
            </a:r>
          </a:p>
          <a:p>
            <a:pPr marL="342900" indent="-342900">
              <a:buAutoNum type="arabicPeriod"/>
            </a:pPr>
            <a:r>
              <a:rPr lang="nl-NL" dirty="0"/>
              <a:t>Bewustwording &amp; inspiratie</a:t>
            </a:r>
          </a:p>
          <a:p>
            <a:pPr marL="342900" indent="-342900">
              <a:buAutoNum type="arabicPeriod"/>
            </a:pPr>
            <a:endParaRPr lang="nl-NL" dirty="0"/>
          </a:p>
        </p:txBody>
      </p:sp>
      <p:sp>
        <p:nvSpPr>
          <p:cNvPr id="39" name="Tekstvak 38"/>
          <p:cNvSpPr txBox="1"/>
          <p:nvPr/>
        </p:nvSpPr>
        <p:spPr>
          <a:xfrm>
            <a:off x="7320136" y="1486323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Lokale </a:t>
            </a:r>
            <a:r>
              <a:rPr lang="nl-NL" dirty="0" err="1"/>
              <a:t>gemeenchappen</a:t>
            </a:r>
            <a:endParaRPr lang="nl-NL" dirty="0"/>
          </a:p>
        </p:txBody>
      </p:sp>
      <p:cxnSp>
        <p:nvCxnSpPr>
          <p:cNvPr id="41" name="Rechte verbindingslijn met pijl 40"/>
          <p:cNvCxnSpPr/>
          <p:nvPr/>
        </p:nvCxnSpPr>
        <p:spPr>
          <a:xfrm flipV="1">
            <a:off x="2628046" y="3935875"/>
            <a:ext cx="1811771" cy="960322"/>
          </a:xfrm>
          <a:prstGeom prst="straightConnector1">
            <a:avLst/>
          </a:prstGeom>
          <a:ln w="28575" cap="rnd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met pijl 41"/>
          <p:cNvCxnSpPr/>
          <p:nvPr/>
        </p:nvCxnSpPr>
        <p:spPr>
          <a:xfrm flipV="1">
            <a:off x="2650288" y="3717032"/>
            <a:ext cx="1573504" cy="827122"/>
          </a:xfrm>
          <a:prstGeom prst="straightConnector1">
            <a:avLst/>
          </a:prstGeom>
          <a:ln w="28575" cap="rnd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echte verbindingslijn met pijl 42"/>
          <p:cNvCxnSpPr/>
          <p:nvPr/>
        </p:nvCxnSpPr>
        <p:spPr>
          <a:xfrm flipV="1">
            <a:off x="2772060" y="2276873"/>
            <a:ext cx="1307716" cy="1049827"/>
          </a:xfrm>
          <a:prstGeom prst="straightConnector1">
            <a:avLst/>
          </a:prstGeom>
          <a:ln w="28575" cap="rnd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chte verbindingslijn met pijl 46"/>
          <p:cNvCxnSpPr/>
          <p:nvPr/>
        </p:nvCxnSpPr>
        <p:spPr>
          <a:xfrm flipV="1">
            <a:off x="2855640" y="2060849"/>
            <a:ext cx="1127106" cy="945807"/>
          </a:xfrm>
          <a:prstGeom prst="straightConnector1">
            <a:avLst/>
          </a:prstGeom>
          <a:ln w="28575" cap="rnd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chte verbindingslijn met pijl 47"/>
          <p:cNvCxnSpPr/>
          <p:nvPr/>
        </p:nvCxnSpPr>
        <p:spPr>
          <a:xfrm flipV="1">
            <a:off x="2601110" y="2536322"/>
            <a:ext cx="1478666" cy="1072318"/>
          </a:xfrm>
          <a:prstGeom prst="straightConnector1">
            <a:avLst/>
          </a:prstGeom>
          <a:ln w="28575" cap="rnd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chte verbindingslijn met pijl 48"/>
          <p:cNvCxnSpPr/>
          <p:nvPr/>
        </p:nvCxnSpPr>
        <p:spPr>
          <a:xfrm flipV="1">
            <a:off x="2459008" y="2868800"/>
            <a:ext cx="1764785" cy="1067077"/>
          </a:xfrm>
          <a:prstGeom prst="straightConnector1">
            <a:avLst/>
          </a:prstGeom>
          <a:ln w="28575" cap="rnd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echte verbindingslijn met pijl 49"/>
          <p:cNvCxnSpPr/>
          <p:nvPr/>
        </p:nvCxnSpPr>
        <p:spPr>
          <a:xfrm flipV="1">
            <a:off x="2916078" y="4653137"/>
            <a:ext cx="1523739" cy="563883"/>
          </a:xfrm>
          <a:prstGeom prst="straightConnector1">
            <a:avLst/>
          </a:prstGeom>
          <a:ln w="28575" cap="rnd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Rechte verbindingslijn met pijl 54"/>
          <p:cNvCxnSpPr/>
          <p:nvPr/>
        </p:nvCxnSpPr>
        <p:spPr>
          <a:xfrm flipV="1">
            <a:off x="2916078" y="3212976"/>
            <a:ext cx="1523739" cy="1004842"/>
          </a:xfrm>
          <a:prstGeom prst="straightConnector1">
            <a:avLst/>
          </a:prstGeom>
          <a:ln w="28575" cap="rnd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2029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Burenregeling grote lijn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4"/>
            <a:ext cx="10912522" cy="4561527"/>
          </a:xfrm>
        </p:spPr>
        <p:txBody>
          <a:bodyPr/>
          <a:lstStyle/>
          <a:p>
            <a:r>
              <a:rPr lang="nl-NL" dirty="0"/>
              <a:t>Bovenwettelijk € 0,50 per MWh, 25 jaar lang</a:t>
            </a:r>
          </a:p>
          <a:p>
            <a:r>
              <a:rPr lang="nl-NL" dirty="0"/>
              <a:t>Ten behoeve van energiemaatregelen aan woningen binnen 42 dB L</a:t>
            </a:r>
            <a:r>
              <a:rPr lang="nl-NL" baseline="-25000" dirty="0"/>
              <a:t>den</a:t>
            </a:r>
          </a:p>
          <a:p>
            <a:r>
              <a:rPr lang="nl-NL" dirty="0"/>
              <a:t>150 woningen, iedere woning gelijk bedrag</a:t>
            </a:r>
          </a:p>
          <a:p>
            <a:r>
              <a:rPr lang="nl-NL" dirty="0"/>
              <a:t>In principe jaarlijks uitgekeerd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84759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Schema burenregeling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7609" y="1700809"/>
            <a:ext cx="724451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 descr="Afbeelding met illustratie&#10;&#10;Beschrijving is gegenereerd met zeer hoge betrouwbaarheid">
            <a:extLst>
              <a:ext uri="{FF2B5EF4-FFF2-40B4-BE49-F238E27FC236}">
                <a16:creationId xmlns:a16="http://schemas.microsoft.com/office/drawing/2014/main" xmlns="" id="{77C1CB80-1FCF-447B-A8B9-AE910C5C90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4845" y="523931"/>
            <a:ext cx="2887275" cy="100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603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Uitvoering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Collectieve uitvoering, bewonersavonden, uniforme regeling</a:t>
            </a:r>
          </a:p>
          <a:p>
            <a:r>
              <a:rPr lang="nl-NL" dirty="0"/>
              <a:t>ESCO, rol EFB</a:t>
            </a:r>
          </a:p>
          <a:p>
            <a:r>
              <a:rPr lang="nl-NL" dirty="0" err="1"/>
              <a:t>Susteen</a:t>
            </a:r>
            <a:r>
              <a:rPr lang="nl-NL" dirty="0"/>
              <a:t> als partner</a:t>
            </a:r>
          </a:p>
          <a:p>
            <a:pPr marL="0" indent="0">
              <a:buNone/>
            </a:pPr>
            <a:r>
              <a:rPr lang="nl-NL" i="1" dirty="0"/>
              <a:t>		</a:t>
            </a:r>
            <a:br>
              <a:rPr lang="nl-NL" i="1" dirty="0"/>
            </a:br>
            <a:r>
              <a:rPr lang="nl-NL" i="1" dirty="0"/>
              <a:t>		“Opmaat en </a:t>
            </a:r>
            <a:r>
              <a:rPr lang="nl-NL" i="1" dirty="0" err="1"/>
              <a:t>op-maat</a:t>
            </a:r>
            <a:r>
              <a:rPr lang="nl-NL" i="1" dirty="0"/>
              <a:t>” </a:t>
            </a:r>
            <a:r>
              <a:rPr lang="nl-NL" dirty="0"/>
              <a:t>voor hele corridor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204645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26" t="9214" r="75856" b="7555"/>
          <a:stretch/>
        </p:blipFill>
        <p:spPr bwMode="auto">
          <a:xfrm>
            <a:off x="2063553" y="1052737"/>
            <a:ext cx="2053177" cy="5162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5084887" y="944738"/>
            <a:ext cx="64747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/>
              <a:t/>
            </a:r>
            <a:br>
              <a:rPr lang="nl-NL" sz="4800" b="1" dirty="0"/>
            </a:br>
            <a:endParaRPr lang="nl-NL" sz="4800" b="1" dirty="0"/>
          </a:p>
          <a:p>
            <a:r>
              <a:rPr lang="nl-NL" sz="4800" dirty="0"/>
              <a:t>VRAGEN ?</a:t>
            </a:r>
            <a:endParaRPr lang="nl-NL" sz="4800" b="1" dirty="0"/>
          </a:p>
        </p:txBody>
      </p:sp>
      <p:sp>
        <p:nvSpPr>
          <p:cNvPr id="7" name="Tekstvak 6"/>
          <p:cNvSpPr txBox="1"/>
          <p:nvPr/>
        </p:nvSpPr>
        <p:spPr>
          <a:xfrm>
            <a:off x="5084887" y="4581129"/>
            <a:ext cx="69524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/>
            </a:r>
            <a:br>
              <a:rPr lang="nl-NL" sz="2400" b="1" dirty="0"/>
            </a:br>
            <a:endParaRPr lang="nl-NL" sz="2400" b="1" dirty="0"/>
          </a:p>
          <a:p>
            <a:r>
              <a:rPr lang="nl-NL" sz="2400" b="1" dirty="0"/>
              <a:t>		Werkeenheid Energie A16</a:t>
            </a:r>
          </a:p>
          <a:p>
            <a:r>
              <a:rPr lang="nl-NL" b="1" dirty="0"/>
              <a:t>		Jurgen Roovers 	projectleider participatie A16  </a:t>
            </a:r>
            <a:br>
              <a:rPr lang="nl-NL" b="1" dirty="0"/>
            </a:br>
            <a:r>
              <a:rPr lang="nl-NL" b="1" dirty="0"/>
              <a:t>		Derk Hueting     	energie adviseur </a:t>
            </a:r>
          </a:p>
          <a:p>
            <a:pPr algn="r"/>
            <a:r>
              <a:rPr lang="nl-NL" b="1" dirty="0"/>
              <a:t>17 mei 2019 </a:t>
            </a:r>
            <a:br>
              <a:rPr lang="nl-NL" b="1" dirty="0"/>
            </a:br>
            <a:endParaRPr lang="nl-NL" sz="1400" b="1" dirty="0"/>
          </a:p>
        </p:txBody>
      </p:sp>
      <p:pic>
        <p:nvPicPr>
          <p:cNvPr id="6" name="Afbeelding 5" descr="Afbeelding met illustratie&#10;&#10;Beschrijving is gegenereerd met zeer hoge betrouwbaarheid">
            <a:extLst>
              <a:ext uri="{FF2B5EF4-FFF2-40B4-BE49-F238E27FC236}">
                <a16:creationId xmlns:a16="http://schemas.microsoft.com/office/drawing/2014/main" xmlns="" id="{517A232C-3D69-47FD-B9C1-1D3630AD31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4887" y="548762"/>
            <a:ext cx="2887275" cy="100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227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1006496-D4CA-4A61-B728-C648032B4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Reserve dia’s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1312FB79-14D8-4E87-98D9-1555E8980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48250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9F86A5C-9505-4BCA-99B4-7E6471C23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Fasering Windmolens en participatie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xmlns="" id="{34105450-0AC0-4F55-AD68-2AAD5431ED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75" t="9950" r="4515" b="7065"/>
          <a:stretch/>
        </p:blipFill>
        <p:spPr>
          <a:xfrm>
            <a:off x="3084393" y="1638874"/>
            <a:ext cx="6846627" cy="508014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xmlns="" id="{D7F6EB2E-471D-44DB-A02F-CAE42D31C4F7}"/>
              </a:ext>
            </a:extLst>
          </p:cNvPr>
          <p:cNvSpPr txBox="1"/>
          <p:nvPr/>
        </p:nvSpPr>
        <p:spPr>
          <a:xfrm>
            <a:off x="6837528" y="2947916"/>
            <a:ext cx="641445" cy="2320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199197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767F213-2F21-4614-AB7A-AD5B0DC99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Structuur samenwerking lokale partij - EFB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C2D32FE6-E99A-40A9-AC0D-740E4D036B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86" t="17911" r="11456" b="15224"/>
          <a:stretch/>
        </p:blipFill>
        <p:spPr>
          <a:xfrm>
            <a:off x="1005385" y="1907228"/>
            <a:ext cx="9553433" cy="458564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xmlns="" id="{723021F8-90FD-4FD0-BE51-D33AE20C0915}"/>
              </a:ext>
            </a:extLst>
          </p:cNvPr>
          <p:cNvSpPr txBox="1"/>
          <p:nvPr/>
        </p:nvSpPr>
        <p:spPr>
          <a:xfrm>
            <a:off x="7438030" y="3098042"/>
            <a:ext cx="7369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189926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F36C085-7223-40AF-BB6F-3F22458CE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Structuur samenwerking gemeente EFB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92E085EC-D951-46BD-BE52-E910674D68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" t="11741" r="20521" b="9932"/>
          <a:stretch/>
        </p:blipFill>
        <p:spPr>
          <a:xfrm>
            <a:off x="1692322" y="1545128"/>
            <a:ext cx="8215953" cy="463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203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614704A-4A45-439C-A682-2FDD992ED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/>
              <a:t>Samen werken aan de energietransitie</a:t>
            </a:r>
          </a:p>
        </p:txBody>
      </p:sp>
      <p:sp>
        <p:nvSpPr>
          <p:cNvPr id="4" name="Gelijkbenige driehoek 3">
            <a:extLst>
              <a:ext uri="{FF2B5EF4-FFF2-40B4-BE49-F238E27FC236}">
                <a16:creationId xmlns:a16="http://schemas.microsoft.com/office/drawing/2014/main" xmlns="" id="{7680C622-D89D-44A1-8C7F-445B0AF47A97}"/>
              </a:ext>
            </a:extLst>
          </p:cNvPr>
          <p:cNvSpPr/>
          <p:nvPr/>
        </p:nvSpPr>
        <p:spPr>
          <a:xfrm>
            <a:off x="4640239" y="2707695"/>
            <a:ext cx="3411940" cy="2920621"/>
          </a:xfrm>
          <a:prstGeom prst="triangle">
            <a:avLst/>
          </a:prstGeom>
          <a:solidFill>
            <a:schemeClr val="accent1">
              <a:lumMod val="20000"/>
              <a:lumOff val="80000"/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83CA9BD6-7E89-4576-A162-8C2E75AC92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90750"/>
            <a:ext cx="105156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				   Lokale Gemeenschap</a:t>
            </a:r>
          </a:p>
          <a:p>
            <a:pPr marL="0" indent="0">
              <a:buNone/>
            </a:pPr>
            <a:r>
              <a:rPr lang="nl-NL" dirty="0"/>
              <a:t>				  </a:t>
            </a:r>
            <a:r>
              <a:rPr lang="nl-NL" sz="1800" i="1" dirty="0"/>
              <a:t>energietransitie en leefbaarheid</a:t>
            </a:r>
          </a:p>
          <a:p>
            <a:pPr marL="0" indent="0">
              <a:buNone/>
            </a:pPr>
            <a:r>
              <a:rPr lang="nl-NL" sz="1800" i="1" dirty="0"/>
              <a:t/>
            </a:r>
            <a:br>
              <a:rPr lang="nl-NL" sz="1800" i="1" dirty="0"/>
            </a:br>
            <a:r>
              <a:rPr lang="nl-NL" dirty="0"/>
              <a:t> </a:t>
            </a:r>
            <a:r>
              <a:rPr lang="nl-NL" sz="2000" dirty="0"/>
              <a:t>		</a:t>
            </a:r>
            <a:br>
              <a:rPr lang="nl-NL" sz="2000" dirty="0"/>
            </a:br>
            <a:r>
              <a:rPr lang="nl-NL" sz="2000" dirty="0"/>
              <a:t>	</a:t>
            </a:r>
            <a:r>
              <a:rPr lang="nl-NL" dirty="0"/>
              <a:t>	       </a:t>
            </a:r>
            <a:r>
              <a:rPr lang="nl-NL" sz="2000" dirty="0"/>
              <a:t> 		</a:t>
            </a:r>
            <a:r>
              <a:rPr lang="nl-NL" dirty="0"/>
              <a:t>	    samen	</a:t>
            </a:r>
            <a:br>
              <a:rPr lang="nl-NL" dirty="0"/>
            </a:br>
            <a:r>
              <a:rPr lang="nl-NL" dirty="0"/>
              <a:t>					vertrouwen</a:t>
            </a:r>
            <a:br>
              <a:rPr lang="nl-NL" dirty="0"/>
            </a:br>
            <a:r>
              <a:rPr lang="nl-NL" dirty="0"/>
              <a:t> 		</a:t>
            </a:r>
          </a:p>
          <a:p>
            <a:pPr marL="0" indent="0">
              <a:buNone/>
            </a:pPr>
            <a:r>
              <a:rPr lang="nl-NL" dirty="0"/>
              <a:t>	                 Overheid	     </a:t>
            </a:r>
            <a:r>
              <a:rPr lang="nl-NL" sz="1800" i="1" dirty="0"/>
              <a:t>regie</a:t>
            </a:r>
            <a:r>
              <a:rPr lang="nl-NL" dirty="0"/>
              <a:t>		     </a:t>
            </a:r>
            <a:r>
              <a:rPr lang="nl-NL" sz="1800" i="1" dirty="0"/>
              <a:t>uitvoering</a:t>
            </a:r>
            <a:r>
              <a:rPr lang="nl-NL" dirty="0"/>
              <a:t>    Markt </a:t>
            </a:r>
            <a:br>
              <a:rPr lang="nl-NL" dirty="0"/>
            </a:br>
            <a:r>
              <a:rPr lang="nl-NL" dirty="0"/>
              <a:t>					      	</a:t>
            </a:r>
          </a:p>
          <a:p>
            <a:pPr marL="0" indent="0">
              <a:buNone/>
            </a:pPr>
            <a:r>
              <a:rPr lang="nl-NL" dirty="0"/>
              <a:t>					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xmlns="" id="{389297D2-1DA4-45BC-8A07-1A2217E43444}"/>
              </a:ext>
            </a:extLst>
          </p:cNvPr>
          <p:cNvSpPr txBox="1"/>
          <p:nvPr/>
        </p:nvSpPr>
        <p:spPr>
          <a:xfrm>
            <a:off x="313899" y="2136680"/>
            <a:ext cx="4094328" cy="23083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b="1" dirty="0"/>
              <a:t>Werkeenheid Energie A16</a:t>
            </a:r>
          </a:p>
          <a:p>
            <a:r>
              <a:rPr lang="nl-NL" dirty="0"/>
              <a:t>Informeel samenwerkingsverband</a:t>
            </a:r>
            <a:br>
              <a:rPr lang="nl-NL" dirty="0"/>
            </a:br>
            <a:endParaRPr lang="nl-NL" dirty="0"/>
          </a:p>
          <a:p>
            <a:r>
              <a:rPr lang="nl-NL" dirty="0"/>
              <a:t>3 stichtingen Energietransitie  (Drimmelen, Moerdijk en Zundert)</a:t>
            </a:r>
            <a:br>
              <a:rPr lang="nl-NL" dirty="0"/>
            </a:br>
            <a:r>
              <a:rPr lang="nl-NL" dirty="0"/>
              <a:t>4 wijk- dorpsraden (Breda)</a:t>
            </a:r>
          </a:p>
          <a:p>
            <a:r>
              <a:rPr lang="nl-NL" dirty="0"/>
              <a:t>4 gemeenten A16</a:t>
            </a:r>
            <a:br>
              <a:rPr lang="nl-NL" dirty="0"/>
            </a:br>
            <a:r>
              <a:rPr lang="nl-NL" dirty="0"/>
              <a:t>Provincie en Energiefonds Brabant</a:t>
            </a:r>
          </a:p>
        </p:txBody>
      </p:sp>
    </p:spTree>
    <p:extLst>
      <p:ext uri="{BB962C8B-B14F-4D97-AF65-F5344CB8AC3E}">
        <p14:creationId xmlns:p14="http://schemas.microsoft.com/office/powerpoint/2010/main" xmlns="" val="348702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228D31DD-4706-4651-A4C3-6955713B43F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409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nl-NL" dirty="0"/>
              <a:t/>
            </a:r>
            <a:br>
              <a:rPr lang="nl-NL" dirty="0"/>
            </a:br>
            <a:r>
              <a:rPr lang="nl-NL" dirty="0"/>
              <a:t>1] lokale participatie in de A16 zone</a:t>
            </a:r>
            <a:br>
              <a:rPr lang="nl-NL" dirty="0"/>
            </a:br>
            <a:r>
              <a:rPr lang="nl-NL" dirty="0"/>
              <a:t>2] burenregeling en lokale energie agenda’s (LEA)</a:t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>daarna vragen ?					</a:t>
            </a:r>
          </a:p>
          <a:p>
            <a:pPr marL="0" indent="0">
              <a:buNone/>
            </a:pPr>
            <a:endParaRPr lang="nl-NL" i="1" u="sng" dirty="0">
              <a:solidFill>
                <a:srgbClr val="0070C0"/>
              </a:solidFill>
              <a:hlinkClick r:id="rId2"/>
            </a:endParaRPr>
          </a:p>
          <a:p>
            <a:pPr marL="0" indent="0">
              <a:buNone/>
            </a:pPr>
            <a:endParaRPr lang="nl-NL" i="1" u="sng" dirty="0">
              <a:solidFill>
                <a:srgbClr val="0070C0"/>
              </a:solidFill>
              <a:hlinkClick r:id="rId2"/>
            </a:endParaRPr>
          </a:p>
          <a:p>
            <a:pPr marL="0" indent="0">
              <a:buNone/>
            </a:pPr>
            <a:endParaRPr lang="nl-NL" i="1" u="sng" dirty="0">
              <a:solidFill>
                <a:srgbClr val="0070C0"/>
              </a:solidFill>
              <a:hlinkClick r:id="rId2"/>
            </a:endParaRPr>
          </a:p>
          <a:p>
            <a:pPr marL="0" indent="0">
              <a:buNone/>
            </a:pPr>
            <a:r>
              <a:rPr lang="nl-NL" i="1" u="sng" dirty="0">
                <a:solidFill>
                  <a:srgbClr val="0070C0"/>
                </a:solidFill>
                <a:hlinkClick r:id="rId2"/>
              </a:rPr>
              <a:t>www. energieA16.nl</a:t>
            </a:r>
            <a:endParaRPr lang="nl-NL" i="1" u="sng" dirty="0">
              <a:solidFill>
                <a:srgbClr val="0070C0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xmlns="" id="{326D64F0-54D7-47B4-93E5-1E9EA053CE66}"/>
              </a:ext>
            </a:extLst>
          </p:cNvPr>
          <p:cNvSpPr txBox="1"/>
          <p:nvPr/>
        </p:nvSpPr>
        <p:spPr>
          <a:xfrm>
            <a:off x="1105468" y="586854"/>
            <a:ext cx="8284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/>
              <a:t>Hoofdpunten projectpresentatie</a:t>
            </a:r>
          </a:p>
        </p:txBody>
      </p:sp>
    </p:spTree>
    <p:extLst>
      <p:ext uri="{BB962C8B-B14F-4D97-AF65-F5344CB8AC3E}">
        <p14:creationId xmlns:p14="http://schemas.microsoft.com/office/powerpoint/2010/main" xmlns="" val="4189731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1544" y="332656"/>
            <a:ext cx="8229600" cy="4176464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/>
              <a:t>Samen werken aan de energietransitie</a:t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sz="2200" b="1" dirty="0"/>
              <a:t>Provincie : ruimtelijk spoor</a:t>
            </a:r>
            <a:br>
              <a:rPr lang="nl-NL" sz="2200" b="1" dirty="0"/>
            </a:br>
            <a:r>
              <a:rPr lang="nl-NL" sz="2200" b="1" dirty="0"/>
              <a:t/>
            </a:r>
            <a:br>
              <a:rPr lang="nl-NL" sz="2200" b="1" dirty="0"/>
            </a:br>
            <a:r>
              <a:rPr lang="nl-NL" sz="2200" b="1" dirty="0"/>
              <a:t>Gemeenten: participatie</a:t>
            </a:r>
            <a:br>
              <a:rPr lang="nl-NL" sz="2200" b="1" dirty="0"/>
            </a:br>
            <a:r>
              <a:rPr lang="nl-NL" sz="2200" b="1" dirty="0"/>
              <a:t>Moerdijk</a:t>
            </a:r>
            <a:br>
              <a:rPr lang="nl-NL" sz="2200" b="1" dirty="0"/>
            </a:br>
            <a:r>
              <a:rPr lang="nl-NL" sz="2200" b="1" dirty="0"/>
              <a:t>Drimmelen</a:t>
            </a:r>
            <a:br>
              <a:rPr lang="nl-NL" sz="2200" b="1" dirty="0"/>
            </a:br>
            <a:r>
              <a:rPr lang="nl-NL" sz="2200" b="1" dirty="0"/>
              <a:t>Zundert</a:t>
            </a:r>
            <a:br>
              <a:rPr lang="nl-NL" sz="2200" b="1" dirty="0"/>
            </a:br>
            <a:r>
              <a:rPr lang="nl-NL" sz="2200" b="1" dirty="0"/>
              <a:t>Breda</a:t>
            </a:r>
            <a:br>
              <a:rPr lang="nl-NL" sz="2200" b="1" dirty="0"/>
            </a:b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9856" y="1340768"/>
            <a:ext cx="2619106" cy="49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53" y="3501008"/>
            <a:ext cx="2590327" cy="259399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168" t="17596" r="25759" b="5992"/>
          <a:stretch/>
        </p:blipFill>
        <p:spPr bwMode="auto">
          <a:xfrm>
            <a:off x="7824193" y="1340769"/>
            <a:ext cx="2651487" cy="454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43131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70" t="8607" r="21393" b="14768"/>
          <a:stretch/>
        </p:blipFill>
        <p:spPr bwMode="auto">
          <a:xfrm>
            <a:off x="636767" y="188640"/>
            <a:ext cx="10747317" cy="656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2278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7" t="9214" r="16005" b="5080"/>
          <a:stretch/>
        </p:blipFill>
        <p:spPr bwMode="auto">
          <a:xfrm>
            <a:off x="1719728" y="260649"/>
            <a:ext cx="8885985" cy="5316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4079776" y="260648"/>
            <a:ext cx="6120680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3600" b="1" dirty="0">
                <a:latin typeface="+mj-lt"/>
                <a:ea typeface="+mj-ea"/>
                <a:cs typeface="+mj-cs"/>
              </a:rPr>
              <a:t>Locatiekeuze </a:t>
            </a:r>
          </a:p>
          <a:p>
            <a:r>
              <a:rPr lang="nl-NL" sz="3600" b="1" dirty="0">
                <a:latin typeface="+mj-lt"/>
                <a:ea typeface="+mj-ea"/>
                <a:cs typeface="+mj-cs"/>
              </a:rPr>
              <a:t>via voorkeursalternatief</a:t>
            </a:r>
            <a:endParaRPr lang="nl-NL" sz="3600" dirty="0">
              <a:latin typeface="+mj-lt"/>
              <a:ea typeface="+mj-ea"/>
              <a:cs typeface="+mj-cs"/>
            </a:endParaRPr>
          </a:p>
          <a:p>
            <a:endParaRPr lang="nl-NL" sz="28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677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5487" y="0"/>
            <a:ext cx="8230553" cy="1003902"/>
          </a:xfrm>
        </p:spPr>
        <p:txBody>
          <a:bodyPr/>
          <a:lstStyle/>
          <a:p>
            <a:r>
              <a:rPr lang="nl-NL" dirty="0"/>
              <a:t>MER-Beoordelingstabel</a:t>
            </a:r>
          </a:p>
        </p:txBody>
      </p:sp>
      <p:sp>
        <p:nvSpPr>
          <p:cNvPr id="10" name="Rechthoek 9"/>
          <p:cNvSpPr/>
          <p:nvPr/>
        </p:nvSpPr>
        <p:spPr>
          <a:xfrm>
            <a:off x="1524000" y="805243"/>
            <a:ext cx="9144000" cy="6052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24000" y="890968"/>
            <a:ext cx="9144000" cy="6115924"/>
          </a:xfrm>
          <a:prstGeom prst="rect">
            <a:avLst/>
          </a:prstGeom>
        </p:spPr>
      </p:pic>
      <p:sp>
        <p:nvSpPr>
          <p:cNvPr id="15" name="Toelichting met afgeronde rechthoek 14"/>
          <p:cNvSpPr/>
          <p:nvPr/>
        </p:nvSpPr>
        <p:spPr>
          <a:xfrm>
            <a:off x="1524000" y="2575907"/>
            <a:ext cx="2590800" cy="790575"/>
          </a:xfrm>
          <a:prstGeom prst="wedgeRoundRectCallout">
            <a:avLst>
              <a:gd name="adj1" fmla="val -23406"/>
              <a:gd name="adj2" fmla="val -21822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Milieuthema’s en beoordelingscriteria</a:t>
            </a:r>
          </a:p>
        </p:txBody>
      </p:sp>
      <p:sp>
        <p:nvSpPr>
          <p:cNvPr id="16" name="Toelichting met afgeronde rechthoek 15"/>
          <p:cNvSpPr/>
          <p:nvPr/>
        </p:nvSpPr>
        <p:spPr>
          <a:xfrm>
            <a:off x="4533900" y="2575907"/>
            <a:ext cx="2590800" cy="790575"/>
          </a:xfrm>
          <a:prstGeom prst="wedgeRoundRectCallout">
            <a:avLst>
              <a:gd name="adj1" fmla="val 24756"/>
              <a:gd name="adj2" fmla="val -2194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Beoordelingsklassen per criteria</a:t>
            </a:r>
          </a:p>
        </p:txBody>
      </p:sp>
      <p:sp>
        <p:nvSpPr>
          <p:cNvPr id="17" name="Toelichting met afgeronde rechthoek 16"/>
          <p:cNvSpPr/>
          <p:nvPr/>
        </p:nvSpPr>
        <p:spPr>
          <a:xfrm>
            <a:off x="7848600" y="2578850"/>
            <a:ext cx="2590800" cy="790575"/>
          </a:xfrm>
          <a:prstGeom prst="wedgeRoundRectCallout">
            <a:avLst>
              <a:gd name="adj1" fmla="val -55023"/>
              <a:gd name="adj2" fmla="val -21701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Beoordeling per opstellingsalternatief</a:t>
            </a:r>
          </a:p>
        </p:txBody>
      </p:sp>
    </p:spTree>
    <p:extLst>
      <p:ext uri="{BB962C8B-B14F-4D97-AF65-F5344CB8AC3E}">
        <p14:creationId xmlns:p14="http://schemas.microsoft.com/office/powerpoint/2010/main" xmlns="" val="218289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xmlns="" id="{FFB26174-E781-4BAA-AD89-1887E24858A5}"/>
              </a:ext>
            </a:extLst>
          </p:cNvPr>
          <p:cNvSpPr/>
          <p:nvPr/>
        </p:nvSpPr>
        <p:spPr>
          <a:xfrm>
            <a:off x="8663302" y="4606997"/>
            <a:ext cx="3370997" cy="1187355"/>
          </a:xfrm>
          <a:prstGeom prst="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721" y="1628521"/>
            <a:ext cx="7583460" cy="465389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xmlns="" id="{D3226D71-02FE-405A-8440-FCE4C0108D10}"/>
              </a:ext>
            </a:extLst>
          </p:cNvPr>
          <p:cNvSpPr txBox="1"/>
          <p:nvPr/>
        </p:nvSpPr>
        <p:spPr>
          <a:xfrm>
            <a:off x="1149291" y="671119"/>
            <a:ext cx="7694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latin typeface="+mj-lt"/>
                <a:ea typeface="+mj-ea"/>
                <a:cs typeface="+mj-cs"/>
              </a:rPr>
              <a:t>28 windmolens in 2020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xmlns="" id="{BB1DCD8E-E1F6-4ABE-8D33-2D12824452B0}"/>
              </a:ext>
            </a:extLst>
          </p:cNvPr>
          <p:cNvSpPr txBox="1"/>
          <p:nvPr/>
        </p:nvSpPr>
        <p:spPr>
          <a:xfrm>
            <a:off x="8598090" y="2108808"/>
            <a:ext cx="337099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26 nieuwe windmolens 210 m tip</a:t>
            </a:r>
            <a:br>
              <a:rPr lang="nl-NL" dirty="0"/>
            </a:br>
            <a:r>
              <a:rPr lang="nl-NL" dirty="0"/>
              <a:t>2 windmolens 150 tip</a:t>
            </a:r>
          </a:p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100 MW: 70.000 huishoudens </a:t>
            </a:r>
            <a:br>
              <a:rPr lang="nl-NL" dirty="0"/>
            </a:br>
            <a:endParaRPr lang="nl-NL" dirty="0"/>
          </a:p>
          <a:p>
            <a:r>
              <a:rPr lang="nl-NL" dirty="0"/>
              <a:t>Investering EUR 100 miljoen </a:t>
            </a:r>
            <a:br>
              <a:rPr lang="nl-NL" dirty="0"/>
            </a:br>
            <a:endParaRPr lang="nl-NL" dirty="0"/>
          </a:p>
          <a:p>
            <a:r>
              <a:rPr lang="nl-NL" dirty="0"/>
              <a:t>Direct betrokken partijen:</a:t>
            </a:r>
          </a:p>
          <a:p>
            <a:r>
              <a:rPr lang="nl-NL" dirty="0"/>
              <a:t>   9 ontwikkelaars</a:t>
            </a:r>
            <a:br>
              <a:rPr lang="nl-NL" dirty="0"/>
            </a:br>
            <a:r>
              <a:rPr lang="nl-NL" dirty="0"/>
              <a:t>   3 stichtingen Energietransitie </a:t>
            </a:r>
          </a:p>
          <a:p>
            <a:r>
              <a:rPr lang="nl-NL" dirty="0"/>
              <a:t>   4 wijk- en dorpsraden</a:t>
            </a:r>
          </a:p>
          <a:p>
            <a:r>
              <a:rPr lang="nl-NL" dirty="0"/>
              <a:t>   4 gemeenten</a:t>
            </a:r>
          </a:p>
          <a:p>
            <a:r>
              <a:rPr lang="nl-NL" dirty="0"/>
              <a:t>   Provincie, Energiefonds Brabant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xmlns="" id="{0C354186-A3CC-4A1B-9D79-7856084CF6BD}"/>
              </a:ext>
            </a:extLst>
          </p:cNvPr>
          <p:cNvSpPr txBox="1"/>
          <p:nvPr/>
        </p:nvSpPr>
        <p:spPr>
          <a:xfrm rot="16200000">
            <a:off x="7623715" y="4848979"/>
            <a:ext cx="1760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werkeenheid</a:t>
            </a:r>
          </a:p>
        </p:txBody>
      </p:sp>
    </p:spTree>
    <p:extLst>
      <p:ext uri="{BB962C8B-B14F-4D97-AF65-F5344CB8AC3E}">
        <p14:creationId xmlns:p14="http://schemas.microsoft.com/office/powerpoint/2010/main" xmlns="" val="168702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047CBA6B-547A-4CD7-9DCA-67C552AA0B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26" r="2726" b="4782"/>
          <a:stretch/>
        </p:blipFill>
        <p:spPr>
          <a:xfrm>
            <a:off x="670683" y="1801504"/>
            <a:ext cx="10850634" cy="4661576"/>
          </a:xfrm>
          <a:prstGeom prst="rect">
            <a:avLst/>
          </a:prstGeom>
        </p:spPr>
      </p:pic>
      <p:pic>
        <p:nvPicPr>
          <p:cNvPr id="6" name="Afbeelding 5" descr="Afbeelding met illustratie&#10;&#10;Beschrijving is gegenereerd met zeer hoge betrouwbaarheid">
            <a:extLst>
              <a:ext uri="{FF2B5EF4-FFF2-40B4-BE49-F238E27FC236}">
                <a16:creationId xmlns:a16="http://schemas.microsoft.com/office/drawing/2014/main" xmlns="" id="{89EDF293-5721-44D4-89E1-0D6F7164E9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4833" y="533419"/>
            <a:ext cx="2887275" cy="100795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xmlns="" id="{98C472EA-570D-45DB-A9A6-DFE67C6601F0}"/>
              </a:ext>
            </a:extLst>
          </p:cNvPr>
          <p:cNvSpPr/>
          <p:nvPr/>
        </p:nvSpPr>
        <p:spPr>
          <a:xfrm>
            <a:off x="1605830" y="714229"/>
            <a:ext cx="47355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 dirty="0"/>
              <a:t>Windmolens als middel</a:t>
            </a:r>
            <a:r>
              <a:rPr lang="nl-NL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32064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896964" y="339209"/>
            <a:ext cx="1054971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/>
              <a:t>Wind A16          		</a:t>
            </a:r>
            <a:br>
              <a:rPr lang="nl-NL" sz="4800" b="1" dirty="0"/>
            </a:br>
            <a:endParaRPr lang="nl-NL" sz="2800" b="1" dirty="0"/>
          </a:p>
        </p:txBody>
      </p:sp>
      <p:sp>
        <p:nvSpPr>
          <p:cNvPr id="8" name="Ondertitel 3">
            <a:extLst>
              <a:ext uri="{FF2B5EF4-FFF2-40B4-BE49-F238E27FC236}">
                <a16:creationId xmlns:a16="http://schemas.microsoft.com/office/drawing/2014/main" xmlns="" id="{5FE9FBA8-EBB3-4A25-AEFC-81140BD4619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1125" y="1255242"/>
            <a:ext cx="11993357" cy="651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dirty="0"/>
              <a:t>2011</a:t>
            </a:r>
            <a:r>
              <a:rPr lang="nl-NL" dirty="0">
                <a:solidFill>
                  <a:srgbClr val="0070C0"/>
                </a:solidFill>
              </a:rPr>
              <a:t>    </a:t>
            </a:r>
            <a:r>
              <a:rPr lang="nl-NL" dirty="0"/>
              <a:t>Regionaal bod windenergie </a:t>
            </a:r>
          </a:p>
          <a:p>
            <a:pPr marL="457200" indent="-457200" algn="l">
              <a:buAutoNum type="arabicPlain" startAt="2015"/>
            </a:pPr>
            <a:r>
              <a:rPr lang="nl-NL" dirty="0"/>
              <a:t>    overheden sluiten Convenant Wind A16 	</a:t>
            </a:r>
          </a:p>
          <a:p>
            <a:pPr marL="457200" indent="-457200" algn="l">
              <a:buAutoNum type="arabicPlain" startAt="2015"/>
            </a:pPr>
            <a:r>
              <a:rPr lang="nl-NL" dirty="0"/>
              <a:t>    Nota reikwijdte en Detailniveau		Werkeenheid Energie A16 opgericht</a:t>
            </a:r>
          </a:p>
          <a:p>
            <a:pPr marL="457200" indent="-457200" algn="l">
              <a:buAutoNum type="arabicPlain" startAt="2015"/>
            </a:pPr>
            <a:r>
              <a:rPr lang="nl-NL" dirty="0"/>
              <a:t>    Locatie keuze GS (Voorkeursalternatief) 	Green deal Wind A16</a:t>
            </a:r>
            <a:br>
              <a:rPr lang="nl-NL" dirty="0"/>
            </a:br>
            <a:r>
              <a:rPr lang="nl-NL" dirty="0"/>
              <a:t>      Anterieure overeenkomsten 			Programma van wensen participatie</a:t>
            </a:r>
            <a:br>
              <a:rPr lang="nl-NL" dirty="0"/>
            </a:br>
            <a:r>
              <a:rPr lang="nl-NL" dirty="0"/>
              <a:t> 							4 </a:t>
            </a:r>
            <a:r>
              <a:rPr lang="nl-NL" dirty="0" err="1"/>
              <a:t>SOK’s</a:t>
            </a:r>
            <a:r>
              <a:rPr lang="nl-NL" dirty="0"/>
              <a:t> met EFB (risicodragend investeren)</a:t>
            </a:r>
            <a:br>
              <a:rPr lang="nl-NL" dirty="0"/>
            </a:br>
            <a:r>
              <a:rPr lang="nl-NL" dirty="0"/>
              <a:t>							11 </a:t>
            </a:r>
            <a:r>
              <a:rPr lang="nl-NL" dirty="0" err="1"/>
              <a:t>AHOK’s</a:t>
            </a:r>
            <a:r>
              <a:rPr lang="nl-NL" dirty="0"/>
              <a:t> met ontwikkelaars (25% </a:t>
            </a:r>
            <a:r>
              <a:rPr lang="nl-NL" dirty="0" err="1"/>
              <a:t>etc</a:t>
            </a:r>
            <a:r>
              <a:rPr lang="nl-NL" dirty="0"/>
              <a:t>)</a:t>
            </a:r>
          </a:p>
          <a:p>
            <a:pPr algn="l"/>
            <a:r>
              <a:rPr lang="nl-NL" dirty="0"/>
              <a:t>2018    Provinciaal inpassingsplan, vergunningen 	SDE beschikkingen, 1</a:t>
            </a:r>
            <a:r>
              <a:rPr lang="nl-NL" baseline="30000" dirty="0"/>
              <a:t>e</a:t>
            </a:r>
            <a:r>
              <a:rPr lang="nl-NL" dirty="0"/>
              <a:t> investeringen</a:t>
            </a:r>
            <a:br>
              <a:rPr lang="nl-NL" dirty="0"/>
            </a:br>
            <a:r>
              <a:rPr lang="nl-NL" dirty="0"/>
              <a:t>2019    Raad van state	behandeling beroepen	Convenant Energie A16 overheden</a:t>
            </a:r>
            <a:br>
              <a:rPr lang="nl-NL" dirty="0"/>
            </a:br>
            <a:r>
              <a:rPr lang="nl-NL" dirty="0"/>
              <a:t>							Start participatie met burenregeling</a:t>
            </a:r>
            <a:br>
              <a:rPr lang="nl-NL" dirty="0"/>
            </a:br>
            <a:r>
              <a:rPr lang="nl-NL" dirty="0"/>
              <a:t>          							Lokale Energie	Agenda’s </a:t>
            </a:r>
            <a:br>
              <a:rPr lang="nl-NL" dirty="0"/>
            </a:br>
            <a:r>
              <a:rPr lang="nl-NL" dirty="0"/>
              <a:t>2020    Bouw windmolens				Financial close, investeringsbesluit EFB</a:t>
            </a:r>
            <a:br>
              <a:rPr lang="nl-NL" dirty="0"/>
            </a:br>
            <a:r>
              <a:rPr lang="nl-NL" dirty="0"/>
              <a:t>							landschap en natuur, start verkoop stroom</a:t>
            </a:r>
            <a:br>
              <a:rPr lang="nl-NL" dirty="0"/>
            </a:br>
            <a:r>
              <a:rPr lang="nl-NL" dirty="0"/>
              <a:t>2021    Exploitatie windmolens 25 jaar		Rendement </a:t>
            </a:r>
            <a:r>
              <a:rPr lang="nl-NL" dirty="0" err="1"/>
              <a:t>revolverend</a:t>
            </a:r>
            <a:r>
              <a:rPr lang="nl-NL" dirty="0"/>
              <a:t> herinvesteren  </a:t>
            </a:r>
          </a:p>
          <a:p>
            <a:pPr algn="l"/>
            <a:r>
              <a:rPr lang="nl-NL" dirty="0"/>
              <a:t>             </a:t>
            </a:r>
            <a:r>
              <a:rPr lang="nl-NL" sz="1600" dirty="0">
                <a:hlinkClick r:id="rId3"/>
              </a:rPr>
              <a:t>http://www.brabant.nl/windenergieA16 </a:t>
            </a:r>
            <a:r>
              <a:rPr lang="nl-NL" sz="1600" dirty="0"/>
              <a:t>			</a:t>
            </a:r>
            <a:r>
              <a:rPr lang="nl-NL" sz="1600" dirty="0">
                <a:solidFill>
                  <a:srgbClr val="0070C0"/>
                </a:solidFill>
                <a:hlinkClick r:id="rId4"/>
              </a:rPr>
              <a:t>www.energieA16.nl</a:t>
            </a:r>
            <a:endParaRPr lang="nl-NL" sz="1600" dirty="0">
              <a:solidFill>
                <a:srgbClr val="0070C0"/>
              </a:solidFill>
            </a:endParaRPr>
          </a:p>
          <a:p>
            <a:pPr algn="l"/>
            <a:r>
              <a:rPr lang="nl-NL" dirty="0"/>
              <a:t/>
            </a:r>
            <a:br>
              <a:rPr lang="nl-NL" dirty="0"/>
            </a:br>
            <a:r>
              <a:rPr lang="nl-NL" dirty="0"/>
              <a:t> </a:t>
            </a:r>
          </a:p>
        </p:txBody>
      </p:sp>
      <p:pic>
        <p:nvPicPr>
          <p:cNvPr id="9" name="Afbeelding 8" descr="Afbeelding met illustratie&#10;&#10;Beschrijving is gegenereerd met zeer hoge betrouwbaarheid">
            <a:extLst>
              <a:ext uri="{FF2B5EF4-FFF2-40B4-BE49-F238E27FC236}">
                <a16:creationId xmlns:a16="http://schemas.microsoft.com/office/drawing/2014/main" xmlns="" id="{3FA1A23D-5F18-4D39-8921-DBCEB1A654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6267" y="158201"/>
            <a:ext cx="2887275" cy="1007950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xmlns="" id="{7247C711-49A6-4168-BC5F-B3212570BCA4}"/>
              </a:ext>
            </a:extLst>
          </p:cNvPr>
          <p:cNvCxnSpPr/>
          <p:nvPr/>
        </p:nvCxnSpPr>
        <p:spPr>
          <a:xfrm>
            <a:off x="378349" y="1708883"/>
            <a:ext cx="116961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xmlns="" id="{605F538A-631C-409E-B37F-727FE0B83195}"/>
              </a:ext>
            </a:extLst>
          </p:cNvPr>
          <p:cNvCxnSpPr/>
          <p:nvPr/>
        </p:nvCxnSpPr>
        <p:spPr>
          <a:xfrm>
            <a:off x="414744" y="6073254"/>
            <a:ext cx="116961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xmlns="" id="{6F3C3BE4-3997-4A28-A01E-86E605008818}"/>
              </a:ext>
            </a:extLst>
          </p:cNvPr>
          <p:cNvCxnSpPr/>
          <p:nvPr/>
        </p:nvCxnSpPr>
        <p:spPr>
          <a:xfrm>
            <a:off x="378350" y="4434704"/>
            <a:ext cx="116961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xmlns="" id="{197DBFA5-B223-4797-AE5C-D7DEE1E51154}"/>
              </a:ext>
            </a:extLst>
          </p:cNvPr>
          <p:cNvCxnSpPr/>
          <p:nvPr/>
        </p:nvCxnSpPr>
        <p:spPr>
          <a:xfrm>
            <a:off x="378350" y="5405970"/>
            <a:ext cx="116961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xmlns="" id="{4F9FBB07-3424-45DC-ABDC-711657F631E8}"/>
              </a:ext>
            </a:extLst>
          </p:cNvPr>
          <p:cNvCxnSpPr/>
          <p:nvPr/>
        </p:nvCxnSpPr>
        <p:spPr>
          <a:xfrm>
            <a:off x="378349" y="2139606"/>
            <a:ext cx="116961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xmlns="" id="{9C3E0E2A-8105-4DB8-BFDD-018D0C7C4B9D}"/>
              </a:ext>
            </a:extLst>
          </p:cNvPr>
          <p:cNvCxnSpPr/>
          <p:nvPr/>
        </p:nvCxnSpPr>
        <p:spPr>
          <a:xfrm>
            <a:off x="414743" y="2605905"/>
            <a:ext cx="116961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xmlns="" id="{18C2C5AF-08BA-49CB-8377-3F9B4144303A}"/>
              </a:ext>
            </a:extLst>
          </p:cNvPr>
          <p:cNvCxnSpPr>
            <a:cxnSpLocks/>
          </p:cNvCxnSpPr>
          <p:nvPr/>
        </p:nvCxnSpPr>
        <p:spPr>
          <a:xfrm>
            <a:off x="896965" y="247291"/>
            <a:ext cx="0" cy="6253348"/>
          </a:xfrm>
          <a:prstGeom prst="line">
            <a:avLst/>
          </a:prstGeom>
          <a:ln w="158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xmlns="" id="{0F23217D-2A69-40CD-A0FD-0CA6CA89A6A2}"/>
              </a:ext>
            </a:extLst>
          </p:cNvPr>
          <p:cNvCxnSpPr>
            <a:cxnSpLocks/>
          </p:cNvCxnSpPr>
          <p:nvPr/>
        </p:nvCxnSpPr>
        <p:spPr>
          <a:xfrm>
            <a:off x="6449663" y="247291"/>
            <a:ext cx="0" cy="6253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xmlns="" id="{BDC8274C-2CBB-4AA3-9CDA-36AE5C961F10}"/>
              </a:ext>
            </a:extLst>
          </p:cNvPr>
          <p:cNvCxnSpPr/>
          <p:nvPr/>
        </p:nvCxnSpPr>
        <p:spPr>
          <a:xfrm>
            <a:off x="378349" y="1255242"/>
            <a:ext cx="116961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91119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73735573-DA2B-41EC-94B4-C39ECD09C4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10" b="14074"/>
          <a:stretch/>
        </p:blipFill>
        <p:spPr>
          <a:xfrm>
            <a:off x="0" y="1840974"/>
            <a:ext cx="12192000" cy="4664501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xmlns="" id="{CA2CE102-4300-45F7-AC6C-CDDB2EF5DD2D}"/>
              </a:ext>
            </a:extLst>
          </p:cNvPr>
          <p:cNvSpPr/>
          <p:nvPr/>
        </p:nvSpPr>
        <p:spPr>
          <a:xfrm>
            <a:off x="1599149" y="912084"/>
            <a:ext cx="5907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/>
              <a:t>Deelprojecten </a:t>
            </a:r>
          </a:p>
        </p:txBody>
      </p:sp>
      <p:pic>
        <p:nvPicPr>
          <p:cNvPr id="5" name="Afbeelding 4" descr="Afbeelding met illustratie&#10;&#10;Beschrijving is gegenereerd met zeer hoge betrouwbaarheid">
            <a:extLst>
              <a:ext uri="{FF2B5EF4-FFF2-40B4-BE49-F238E27FC236}">
                <a16:creationId xmlns:a16="http://schemas.microsoft.com/office/drawing/2014/main" xmlns="" id="{2B6615CF-3497-4F3F-B940-677F1D556C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5576" y="691745"/>
            <a:ext cx="2887275" cy="100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3400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FDCEC99A-0987-4DE4-949D-8DA2A0B548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41" t="8160" r="20970" b="3881"/>
          <a:stretch/>
        </p:blipFill>
        <p:spPr>
          <a:xfrm>
            <a:off x="6730796" y="1839928"/>
            <a:ext cx="5354122" cy="464023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92BF95C7-C42B-4A4B-A57C-C708761A94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5481"/>
            <a:ext cx="9144000" cy="993040"/>
          </a:xfrm>
        </p:spPr>
        <p:txBody>
          <a:bodyPr>
            <a:normAutofit/>
          </a:bodyPr>
          <a:lstStyle/>
          <a:p>
            <a:r>
              <a:rPr lang="nl-NL" sz="4400" dirty="0"/>
              <a:t>Lokale Participatie concreet</a:t>
            </a: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xmlns="" id="{15720872-2B72-4A83-A40F-6E69F11AD29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3857" y="1218521"/>
            <a:ext cx="9144000" cy="725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dirty="0"/>
              <a:t>1] “</a:t>
            </a:r>
            <a:r>
              <a:rPr lang="nl-NL" b="1" u="sng" dirty="0"/>
              <a:t>Dorpsmolenconcept”</a:t>
            </a:r>
            <a:r>
              <a:rPr lang="nl-NL" dirty="0"/>
              <a:t/>
            </a:r>
            <a:br>
              <a:rPr lang="nl-NL" dirty="0"/>
            </a:br>
            <a:r>
              <a:rPr lang="nl-NL" sz="2000" dirty="0"/>
              <a:t>25 % aandeel “gemeenschap”</a:t>
            </a:r>
            <a:br>
              <a:rPr lang="nl-NL" sz="2000" dirty="0"/>
            </a:br>
            <a:r>
              <a:rPr lang="nl-NL" sz="2000" dirty="0"/>
              <a:t>juridisch en economisch eigendom</a:t>
            </a:r>
            <a:br>
              <a:rPr lang="nl-NL" sz="2000" dirty="0"/>
            </a:br>
            <a:r>
              <a:rPr lang="nl-NL" sz="2000" dirty="0"/>
              <a:t>risicodragend investeren in windmolen (via EFB)</a:t>
            </a:r>
            <a:br>
              <a:rPr lang="nl-NL" sz="2000" dirty="0"/>
            </a:br>
            <a:r>
              <a:rPr lang="nl-NL" sz="2000" dirty="0"/>
              <a:t>rendement: herinvesteren in nieuwe </a:t>
            </a:r>
            <a:br>
              <a:rPr lang="nl-NL" sz="2000" dirty="0"/>
            </a:br>
            <a:r>
              <a:rPr lang="nl-NL" sz="2000" dirty="0"/>
              <a:t>energieprojecten via 4 lokale energieagenda’s 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>2] </a:t>
            </a:r>
            <a:r>
              <a:rPr lang="nl-NL" b="1" u="sng" dirty="0"/>
              <a:t>Burenregeling</a:t>
            </a:r>
            <a:r>
              <a:rPr lang="nl-NL" dirty="0"/>
              <a:t> </a:t>
            </a:r>
            <a:br>
              <a:rPr lang="nl-NL" dirty="0"/>
            </a:br>
            <a:r>
              <a:rPr lang="nl-NL" sz="2000" dirty="0"/>
              <a:t>EUR 0,50 /MWh voor A16 budget verdeeld over</a:t>
            </a:r>
            <a:br>
              <a:rPr lang="nl-NL" sz="2000" dirty="0"/>
            </a:br>
            <a:r>
              <a:rPr lang="nl-NL" sz="2000" dirty="0"/>
              <a:t>142 adressen binnen </a:t>
            </a:r>
            <a:r>
              <a:rPr lang="nl-NL" sz="2000" dirty="0" err="1"/>
              <a:t>Lden</a:t>
            </a:r>
            <a:r>
              <a:rPr lang="nl-NL" sz="2000" dirty="0"/>
              <a:t> 42 dB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>3] </a:t>
            </a:r>
            <a:r>
              <a:rPr lang="nl-NL" b="1" u="sng" dirty="0"/>
              <a:t>financiële participatie </a:t>
            </a:r>
            <a:r>
              <a:rPr lang="nl-NL" dirty="0"/>
              <a:t/>
            </a:r>
            <a:br>
              <a:rPr lang="nl-NL" dirty="0"/>
            </a:br>
            <a:r>
              <a:rPr lang="nl-NL" sz="2000" dirty="0"/>
              <a:t>lokaal via elektriciteitsrekening</a:t>
            </a:r>
            <a:br>
              <a:rPr lang="nl-NL" sz="2000" dirty="0"/>
            </a:br>
            <a:r>
              <a:rPr lang="nl-NL" sz="2000" dirty="0"/>
              <a:t>uitwerken: korting op stroom/windcertificaten ?</a:t>
            </a:r>
          </a:p>
          <a:p>
            <a:pPr algn="l"/>
            <a:endParaRPr lang="nl-NL" sz="2000" dirty="0"/>
          </a:p>
          <a:p>
            <a:pPr algn="l"/>
            <a:r>
              <a:rPr lang="nl-NL" dirty="0"/>
              <a:t>4] </a:t>
            </a:r>
            <a:r>
              <a:rPr lang="nl-NL" b="1" u="sng" dirty="0"/>
              <a:t>landschap en natuur</a:t>
            </a:r>
            <a:r>
              <a:rPr lang="nl-NL" dirty="0"/>
              <a:t/>
            </a:r>
            <a:br>
              <a:rPr lang="nl-NL" dirty="0"/>
            </a:br>
            <a:r>
              <a:rPr lang="nl-NL" sz="2000" dirty="0"/>
              <a:t>resp. EUR 10.000/MW (verordening ruimte) </a:t>
            </a:r>
            <a:br>
              <a:rPr lang="nl-NL" sz="2000" dirty="0"/>
            </a:br>
            <a:r>
              <a:rPr lang="nl-NL" sz="2000" dirty="0"/>
              <a:t>en EHS ca 3 ha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  <a:p>
            <a:pPr algn="l"/>
            <a:endParaRPr lang="nl-NL" dirty="0"/>
          </a:p>
          <a:p>
            <a:pPr algn="l"/>
            <a:r>
              <a:rPr lang="nl-NL" dirty="0"/>
              <a:t> </a:t>
            </a: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801130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25% voor de gemeenschap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Werkeenheid Energie A16 </a:t>
            </a:r>
          </a:p>
          <a:p>
            <a:r>
              <a:rPr lang="nl-NL" dirty="0"/>
              <a:t>Middelen (25% winst) beschikbaar voor gemeenschappen, invulling via concept dorpsmolens</a:t>
            </a:r>
          </a:p>
          <a:p>
            <a:r>
              <a:rPr lang="nl-NL" dirty="0"/>
              <a:t>Per kern lokale energieagenda</a:t>
            </a:r>
          </a:p>
          <a:p>
            <a:r>
              <a:rPr lang="nl-NL" dirty="0"/>
              <a:t>Relatie RES en lokale warmtevisie 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269578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Voorwaarden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Iedereen uit de lokale gemeenschap moet mee kunnen doen;</a:t>
            </a:r>
          </a:p>
          <a:p>
            <a:r>
              <a:rPr lang="nl-NL" dirty="0"/>
              <a:t>Er moet een goede verdeling van lusten en lasten zijn;</a:t>
            </a:r>
          </a:p>
          <a:p>
            <a:r>
              <a:rPr lang="nl-NL" dirty="0"/>
              <a:t>De middelen worden als hefboom ingezet om de energietransitie te versnellen.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26337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267</Words>
  <Application>Microsoft Office PowerPoint</Application>
  <PresentationFormat>Aangepast</PresentationFormat>
  <Paragraphs>144</Paragraphs>
  <Slides>23</Slides>
  <Notes>7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4" baseType="lpstr">
      <vt:lpstr>Kantoorthema</vt:lpstr>
      <vt:lpstr>Dia 1</vt:lpstr>
      <vt:lpstr>Dia 2</vt:lpstr>
      <vt:lpstr>Dia 3</vt:lpstr>
      <vt:lpstr>Dia 4</vt:lpstr>
      <vt:lpstr>Dia 5</vt:lpstr>
      <vt:lpstr>Dia 6</vt:lpstr>
      <vt:lpstr>Lokale Participatie concreet</vt:lpstr>
      <vt:lpstr>25% voor de gemeenschap</vt:lpstr>
      <vt:lpstr>Voorwaarden</vt:lpstr>
      <vt:lpstr>LEA’s in een notedop</vt:lpstr>
      <vt:lpstr>Burenregeling grote lijn</vt:lpstr>
      <vt:lpstr>Schema burenregeling </vt:lpstr>
      <vt:lpstr>Uitvoering</vt:lpstr>
      <vt:lpstr>Dia 14</vt:lpstr>
      <vt:lpstr>Reserve dia’s</vt:lpstr>
      <vt:lpstr>Fasering Windmolens en participatie</vt:lpstr>
      <vt:lpstr>Structuur samenwerking lokale partij - EFB</vt:lpstr>
      <vt:lpstr>Structuur samenwerking gemeente EFB</vt:lpstr>
      <vt:lpstr>Samen werken aan de energietransitie</vt:lpstr>
      <vt:lpstr>Samen werken aan de energietransitie  Provincie : ruimtelijk spoor  Gemeenten: participatie Moerdijk Drimmelen Zundert Breda  </vt:lpstr>
      <vt:lpstr>Dia 21</vt:lpstr>
      <vt:lpstr>Dia 22</vt:lpstr>
      <vt:lpstr>MER-Beoordelingstabel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Roovers, J.A.C. (Jurgen)</dc:creator>
  <cp:lastModifiedBy>1</cp:lastModifiedBy>
  <cp:revision>51</cp:revision>
  <dcterms:created xsi:type="dcterms:W3CDTF">2019-05-13T14:37:20Z</dcterms:created>
  <dcterms:modified xsi:type="dcterms:W3CDTF">2019-05-16T07:00:43Z</dcterms:modified>
</cp:coreProperties>
</file>